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11309350" cx="20104100"/>
  <p:notesSz cx="20104100" cy="11309350"/>
  <p:embeddedFontLst>
    <p:embeddedFont>
      <p:font typeface="Montserrat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  <p:ext uri="GoogleSlidesCustomDataVersion2">
      <go:slidesCustomData xmlns:go="http://customooxmlschemas.google.com/" r:id="rId20" roundtripDataSignature="AMtx7mjw2yzpf/KtAx3l0P/+5nj7KJRp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351350" y="848200"/>
            <a:ext cx="13403400" cy="4241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 txBox="1"/>
          <p:nvPr>
            <p:ph idx="1" type="body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5" name="Google Shape;45;p1:notes"/>
          <p:cNvSpPr/>
          <p:nvPr>
            <p:ph idx="2" type="sldImg"/>
          </p:nvPr>
        </p:nvSpPr>
        <p:spPr>
          <a:xfrm>
            <a:off x="3351350" y="848200"/>
            <a:ext cx="13403400" cy="4241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/>
          <p:nvPr>
            <p:ph idx="1" type="body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2" name="Google Shape;122;p4:notes"/>
          <p:cNvSpPr/>
          <p:nvPr>
            <p:ph idx="2" type="sldImg"/>
          </p:nvPr>
        </p:nvSpPr>
        <p:spPr>
          <a:xfrm>
            <a:off x="3351350" y="848200"/>
            <a:ext cx="13403400" cy="4241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 txBox="1"/>
          <p:nvPr>
            <p:ph idx="1" type="body"/>
          </p:nvPr>
        </p:nvSpPr>
        <p:spPr>
          <a:xfrm>
            <a:off x="2010400" y="5371925"/>
            <a:ext cx="16083275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52" name="Google Shape;52;p3:notes"/>
          <p:cNvSpPr/>
          <p:nvPr>
            <p:ph idx="2" type="sldImg"/>
          </p:nvPr>
        </p:nvSpPr>
        <p:spPr>
          <a:xfrm>
            <a:off x="3351350" y="848200"/>
            <a:ext cx="13403400" cy="4241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a62d1d9732_0_0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a62d1d9732_0_0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a624ae2d58_0_29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8" name="Google Shape;68;g3a624ae2d58_0_29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aec18a8ae7_3_0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7" name="Google Shape;77;g3aec18a8ae7_3_0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a624ae2d58_0_0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g3a624ae2d58_0_0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a62d1d9732_0_3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8" name="Google Shape;98;g3a62d1d9732_0_3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aee1ffb01f_0_6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7" name="Google Shape;107;g3aee1ffb01f_0_6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a624ae2d58_0_21:notes"/>
          <p:cNvSpPr txBox="1"/>
          <p:nvPr>
            <p:ph idx="1" type="body"/>
          </p:nvPr>
        </p:nvSpPr>
        <p:spPr>
          <a:xfrm>
            <a:off x="2010400" y="5371925"/>
            <a:ext cx="16083300" cy="50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g3a624ae2d58_0_21:notes"/>
          <p:cNvSpPr/>
          <p:nvPr>
            <p:ph idx="2" type="sldImg"/>
          </p:nvPr>
        </p:nvSpPr>
        <p:spPr>
          <a:xfrm>
            <a:off x="3351350" y="848200"/>
            <a:ext cx="13403400" cy="4241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6"/>
          <p:cNvSpPr txBox="1"/>
          <p:nvPr>
            <p:ph type="title"/>
          </p:nvPr>
        </p:nvSpPr>
        <p:spPr>
          <a:xfrm>
            <a:off x="927456" y="6204754"/>
            <a:ext cx="2063114" cy="704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50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6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8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bg>
      <p:bgPr>
        <a:solidFill>
          <a:schemeClr val="lt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566375" y="132952"/>
            <a:ext cx="2290139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7"/>
          <p:cNvSpPr txBox="1"/>
          <p:nvPr>
            <p:ph type="title"/>
          </p:nvPr>
        </p:nvSpPr>
        <p:spPr>
          <a:xfrm>
            <a:off x="927456" y="6204754"/>
            <a:ext cx="2063114" cy="704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50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7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/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50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927456" y="6204754"/>
            <a:ext cx="2063114" cy="704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50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2" type="body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20081388" cy="11283569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5"/>
          <p:cNvSpPr/>
          <p:nvPr/>
        </p:nvSpPr>
        <p:spPr>
          <a:xfrm>
            <a:off x="771662" y="6002717"/>
            <a:ext cx="7084059" cy="1283970"/>
          </a:xfrm>
          <a:custGeom>
            <a:rect b="b" l="l" r="r" t="t"/>
            <a:pathLst>
              <a:path extrusionOk="0" h="1283970" w="7084059">
                <a:moveTo>
                  <a:pt x="6865948" y="0"/>
                </a:moveTo>
                <a:lnTo>
                  <a:pt x="217783" y="0"/>
                </a:lnTo>
                <a:lnTo>
                  <a:pt x="168101" y="5794"/>
                </a:lnTo>
                <a:lnTo>
                  <a:pt x="122360" y="22278"/>
                </a:lnTo>
                <a:lnTo>
                  <a:pt x="81909" y="48102"/>
                </a:lnTo>
                <a:lnTo>
                  <a:pt x="48098" y="81915"/>
                </a:lnTo>
                <a:lnTo>
                  <a:pt x="22276" y="122368"/>
                </a:lnTo>
                <a:lnTo>
                  <a:pt x="5794" y="168111"/>
                </a:lnTo>
                <a:lnTo>
                  <a:pt x="0" y="217794"/>
                </a:lnTo>
                <a:lnTo>
                  <a:pt x="0" y="1065642"/>
                </a:lnTo>
                <a:lnTo>
                  <a:pt x="5794" y="1115325"/>
                </a:lnTo>
                <a:lnTo>
                  <a:pt x="22276" y="1161066"/>
                </a:lnTo>
                <a:lnTo>
                  <a:pt x="48098" y="1201517"/>
                </a:lnTo>
                <a:lnTo>
                  <a:pt x="81909" y="1235328"/>
                </a:lnTo>
                <a:lnTo>
                  <a:pt x="122360" y="1261150"/>
                </a:lnTo>
                <a:lnTo>
                  <a:pt x="168101" y="1277632"/>
                </a:lnTo>
                <a:lnTo>
                  <a:pt x="217783" y="1283426"/>
                </a:lnTo>
                <a:lnTo>
                  <a:pt x="6865948" y="1283426"/>
                </a:lnTo>
                <a:lnTo>
                  <a:pt x="6915630" y="1277632"/>
                </a:lnTo>
                <a:lnTo>
                  <a:pt x="6961371" y="1261150"/>
                </a:lnTo>
                <a:lnTo>
                  <a:pt x="7001822" y="1235328"/>
                </a:lnTo>
                <a:lnTo>
                  <a:pt x="7035633" y="1201517"/>
                </a:lnTo>
                <a:lnTo>
                  <a:pt x="7061455" y="1161066"/>
                </a:lnTo>
                <a:lnTo>
                  <a:pt x="7077937" y="1115325"/>
                </a:lnTo>
                <a:lnTo>
                  <a:pt x="7083731" y="1065642"/>
                </a:lnTo>
                <a:lnTo>
                  <a:pt x="7083731" y="217794"/>
                </a:lnTo>
                <a:lnTo>
                  <a:pt x="7077937" y="168111"/>
                </a:lnTo>
                <a:lnTo>
                  <a:pt x="7061455" y="122368"/>
                </a:lnTo>
                <a:lnTo>
                  <a:pt x="7035633" y="81915"/>
                </a:lnTo>
                <a:lnTo>
                  <a:pt x="7001822" y="48102"/>
                </a:lnTo>
                <a:lnTo>
                  <a:pt x="6961371" y="22278"/>
                </a:lnTo>
                <a:lnTo>
                  <a:pt x="6915630" y="5794"/>
                </a:lnTo>
                <a:lnTo>
                  <a:pt x="686594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5"/>
          <p:cNvSpPr txBox="1"/>
          <p:nvPr>
            <p:ph type="title"/>
          </p:nvPr>
        </p:nvSpPr>
        <p:spPr>
          <a:xfrm>
            <a:off x="927456" y="6204754"/>
            <a:ext cx="2063114" cy="7042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450" u="none" cap="none" strike="noStrike">
                <a:solidFill>
                  <a:srgbClr val="DF3D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" type="body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1" type="ftr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5"/>
          <p:cNvSpPr txBox="1"/>
          <p:nvPr>
            <p:ph idx="10" type="dt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5"/>
          <p:cNvSpPr txBox="1"/>
          <p:nvPr>
            <p:ph idx="12" type="sldNum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jpg"/><Relationship Id="rId6" Type="http://schemas.openxmlformats.org/officeDocument/2006/relationships/hyperlink" Target="https://docs.google.com/document/d/1zPN9JjEeFclWONe2P-iI4mec5JsLDBJqeEsBZvAhWt8/edit?usp=sharing" TargetMode="External"/><Relationship Id="rId7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1.jpg"/><Relationship Id="rId5" Type="http://schemas.openxmlformats.org/officeDocument/2006/relationships/hyperlink" Target="https://docs.google.com/document/d/18cJoAe_0CYxuC-rzJe_T8-eNhip4VW2MF_qRLtlmWI8/edit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"/>
          <p:cNvSpPr/>
          <p:nvPr/>
        </p:nvSpPr>
        <p:spPr>
          <a:xfrm>
            <a:off x="710825" y="5953075"/>
            <a:ext cx="11436000" cy="13404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1"/>
          <p:cNvSpPr txBox="1"/>
          <p:nvPr>
            <p:ph type="title"/>
          </p:nvPr>
        </p:nvSpPr>
        <p:spPr>
          <a:xfrm>
            <a:off x="931250" y="6274375"/>
            <a:ext cx="115932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IA-POWERED PLANNING &amp; DEVELOPMENT</a:t>
            </a:r>
            <a:endParaRPr/>
          </a:p>
        </p:txBody>
      </p:sp>
      <p:sp>
        <p:nvSpPr>
          <p:cNvPr id="49" name="Google Shape;49;p1"/>
          <p:cNvSpPr txBox="1"/>
          <p:nvPr/>
        </p:nvSpPr>
        <p:spPr>
          <a:xfrm>
            <a:off x="931250" y="7465450"/>
            <a:ext cx="9004800" cy="5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1" i="0" lang="en-US" sz="3300" u="none" cap="none" strike="noStrike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Amazon Q como protagonista del desarrollo</a:t>
            </a:r>
            <a:endParaRPr b="0" i="0" sz="3300" u="none" cap="none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 txBox="1"/>
          <p:nvPr>
            <p:ph type="title"/>
          </p:nvPr>
        </p:nvSpPr>
        <p:spPr>
          <a:xfrm>
            <a:off x="1231297" y="6268050"/>
            <a:ext cx="29952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¡Gracias!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9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3"/>
          <p:cNvSpPr txBox="1"/>
          <p:nvPr/>
        </p:nvSpPr>
        <p:spPr>
          <a:xfrm>
            <a:off x="884150" y="776500"/>
            <a:ext cx="71781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OBJETIVOS DE LA SESIÓN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7;p3"/>
          <p:cNvSpPr txBox="1"/>
          <p:nvPr/>
        </p:nvSpPr>
        <p:spPr>
          <a:xfrm>
            <a:off x="4846725" y="6524150"/>
            <a:ext cx="729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3"/>
          <p:cNvSpPr txBox="1"/>
          <p:nvPr/>
        </p:nvSpPr>
        <p:spPr>
          <a:xfrm>
            <a:off x="762000" y="2362200"/>
            <a:ext cx="17455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3"/>
          <p:cNvSpPr txBox="1"/>
          <p:nvPr/>
        </p:nvSpPr>
        <p:spPr>
          <a:xfrm>
            <a:off x="884150" y="2800825"/>
            <a:ext cx="17981400" cy="59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dk1"/>
                </a:solidFill>
              </a:rPr>
              <a:t>Objetivo General</a:t>
            </a:r>
            <a:endParaRPr b="1" sz="3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dk1"/>
                </a:solidFill>
              </a:rPr>
              <a:t>Desarrollar habilidades para utilizar IA generativa en la creación de planes de acción detallados que permitan ejecutar la implementación de sistemas de software a partir de especificaciones técnicas ya definidas.</a:t>
            </a:r>
            <a:endParaRPr sz="3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3300">
                <a:solidFill>
                  <a:schemeClr val="dk1"/>
                </a:solidFill>
              </a:rPr>
              <a:t>Objetivos Específicos</a:t>
            </a:r>
            <a:endParaRPr b="1" sz="33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300"/>
              <a:buAutoNum type="arabicPeriod"/>
            </a:pPr>
            <a:r>
              <a:rPr lang="en-US" sz="3300">
                <a:solidFill>
                  <a:schemeClr val="dk1"/>
                </a:solidFill>
              </a:rPr>
              <a:t>Transformar especificaciones técnicas en roadmaps de implementación estructurados y secuenciales</a:t>
            </a:r>
            <a:endParaRPr sz="33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AutoNum type="arabicPeriod"/>
            </a:pPr>
            <a:r>
              <a:rPr lang="en-US" sz="3300">
                <a:solidFill>
                  <a:schemeClr val="dk1"/>
                </a:solidFill>
              </a:rPr>
              <a:t>Identificar y priorizar componentes, dependencias y tareas críticas del proyecto</a:t>
            </a:r>
            <a:endParaRPr sz="3300">
              <a:solidFill>
                <a:schemeClr val="dk1"/>
              </a:solidFill>
            </a:endParaRPr>
          </a:p>
          <a:p>
            <a:pPr indent="-438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AutoNum type="arabicPeriod"/>
            </a:pPr>
            <a:r>
              <a:rPr lang="en-US" sz="3300">
                <a:solidFill>
                  <a:schemeClr val="dk1"/>
                </a:solidFill>
              </a:rPr>
              <a:t>Establecer criterios de validación y métricas de progreso para cada fase de implementación</a:t>
            </a:r>
            <a:endParaRPr sz="3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g3a62d1d973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7575" y="660425"/>
            <a:ext cx="9753600" cy="97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g3a62d1d9732_0_0"/>
          <p:cNvSpPr txBox="1"/>
          <p:nvPr/>
        </p:nvSpPr>
        <p:spPr>
          <a:xfrm>
            <a:off x="12510900" y="4275275"/>
            <a:ext cx="4837500" cy="25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>
                <a:latin typeface="Calibri"/>
                <a:ea typeface="Calibri"/>
                <a:cs typeface="Calibri"/>
                <a:sym typeface="Calibri"/>
              </a:rPr>
              <a:t>Ayudemos al </a:t>
            </a:r>
            <a:r>
              <a:rPr lang="en-US" sz="6100">
                <a:latin typeface="Calibri"/>
                <a:ea typeface="Calibri"/>
                <a:cs typeface="Calibri"/>
                <a:sym typeface="Calibri"/>
              </a:rPr>
              <a:t>médico</a:t>
            </a:r>
            <a:r>
              <a:rPr lang="en-US" sz="6100"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g3a624ae2d58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g3a624ae2d58_0_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g3a624ae2d58_0_29"/>
          <p:cNvSpPr txBox="1"/>
          <p:nvPr/>
        </p:nvSpPr>
        <p:spPr>
          <a:xfrm>
            <a:off x="884150" y="776500"/>
            <a:ext cx="42471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latin typeface="Montserrat"/>
                <a:ea typeface="Montserrat"/>
                <a:cs typeface="Montserrat"/>
                <a:sym typeface="Montserrat"/>
              </a:rPr>
              <a:t>CHECK-POINT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g3a624ae2d58_0_29"/>
          <p:cNvSpPr txBox="1"/>
          <p:nvPr/>
        </p:nvSpPr>
        <p:spPr>
          <a:xfrm>
            <a:off x="4846725" y="6524150"/>
            <a:ext cx="729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g3a624ae2d58_0_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11988" y="1863376"/>
            <a:ext cx="16480127" cy="9087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g3aec18a8ae7_3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g3aec18a8ae7_3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g3aec18a8ae7_3_0"/>
          <p:cNvSpPr txBox="1"/>
          <p:nvPr/>
        </p:nvSpPr>
        <p:spPr>
          <a:xfrm>
            <a:off x="884150" y="776500"/>
            <a:ext cx="7178100" cy="8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METODOLOGIA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g3aec18a8ae7_3_0"/>
          <p:cNvSpPr txBox="1"/>
          <p:nvPr/>
        </p:nvSpPr>
        <p:spPr>
          <a:xfrm>
            <a:off x="4846725" y="6524150"/>
            <a:ext cx="729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g3aec18a8ae7_3_0"/>
          <p:cNvSpPr txBox="1"/>
          <p:nvPr/>
        </p:nvSpPr>
        <p:spPr>
          <a:xfrm>
            <a:off x="762000" y="2362200"/>
            <a:ext cx="17455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191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</a:pPr>
            <a:r>
              <a:t/>
            </a:r>
            <a:endParaRPr b="1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etodología de Desarrollo de Software Asistido por LLM&#10;&#10;1. Tasks (Gestión de Tareas y Requerimientos)&#10;En esta fase, el objetivo es reducir la ambigüedad antes de escribir una sola línea de código.&#10;&#10;Rol del LLM: Analista de Negocio / Asistente de Producto.&#10;Acciones Clave:&#10;Limpieza de Requerimientos: Pegar una descripción desordenada de una funcionalidad y pedir al LLM que la estructure en una Historia de Usuario con formato estándar (ej. &quot;Como usuario, quiero... para que...&quot;).&#10;Criterios de Aceptación: Generar criterios Gherkin (Given/When/Then) para asegurar que se cubren todos los casos de borde.&#10;Desglose: Pedir al modelo que divida una tarea grande en sub-tareas técnicas más pequeñas.&#10;2. Brainstorm (Ideación e Investigación)&#10;Antes de decidir cómo hacerlo, explora opciones. Los LLMs son excelentes para la divergencia.&#10;&#10;Rol del LLM: Arquitecto de Soluciones / Consultor Técnico.&#10;Acciones Clave:&#10;Análisis de Alternativas: Preguntar: &quot;¿Cuáles son 3 formas eficientes de manejar el estado global en esta aplicación React? Lista pros y contras&quot;.&#10;Selección de Tecnologías: Comparar librerías para una tarea específica (ej. &quot;¿Qué librería de gráficos es más ligera para móviles: Chart.js o Recharts?&quot;).&#10;Identificación de Riesgos: Preguntar qué problemas de seguridad o rendimiento podrían surgir con el enfoque propuesto.&#10;3. Plan (Diseño y Arquitectura)&#10;Definir la estructura. Aquí los LLMs brillan transformando texto en estructuras visuales o esquemáticas.&#10;&#10;Rol del LLM: Arquitecto de Software.&#10;Acciones Clave:&#10;Diagramas como Código: Pedir al LLM que genere código para Mermaid.js o PlantUML para visualizar flujos de datos o arquitectura de sistemas.&#10;Diseño de API: Generar especificaciones OpenAPI (Swagger) o esquemas GraphQL basados en los requisitos de datos.&#10;Esquemas de Base de Datos: Solicitar el DDL SQL o esquemas NoSQL optimizados para las consultas que se planean realizar.&#10;4. Implement (Codificación)&#10;La fase de construcción. Herramientas como GitHub Copilot, Cursor o Amazon Q se integran en el IDE.&#10;&#10;Rol del LLM: Pair Programmer (Programador de Pares).&#10;Acciones Clave:&#10;Generación de Boilerplate: Crear estructuras básicas de clases, controladores o componentes de UI repetitivos.&#10;Lógica Compleja: Escribir funciones específicas (ej. &quot;Escribe una función regex para validar emails corporativos&quot;).&#10;Transformación: Traducir código de un lenguaje a otro o refactorizar código &quot;sucio&quot; a código limpio siguiendo principios SOLID.&#10;Context Awareness (RAG): Usar herramientas que lean tus otros archivos para que el LLM sugiera código que respete el estilo y las variables de tu proyecto existente.&#10;5. Verify (Verificación y QA)&#10;Garantizar la calidad. El LLM es excelente encontrando patrones que el ojo humano pasa por alto.&#10;&#10;Rol del LLM: Ingeniero de QA / Auditor de Seguridad.&#10;Acciones Clave:&#10;Generación de Tests: Crear tests unitarios (Jest, PyTest, JUnit) automáticamente para el código recién escrito, enfocándose en casos extremos (edge cases).&#10;Análisis Estático: Pegar un bloque de código y preguntar: &quot;¿Ves alguna vulnerabilidad de seguridad o posible 'race condition' aquí?&quot;.&#10;Datos de Prueba: Generar scripts SQL o JSONs con datos falsos (mock data) realistas para probar la aplicación.&#10;6. Deploy (Despliegue e Infraestructura)&#10;Llevar el código a producción y gestionar la nube.&#10;&#10;Rol del LLM: Ingeniero DevOps.&#10;Acciones Clave:&#10;Infraestructura como Código (IaC): Generar plantillas de Terraform, CloudFormation o Dockerfiles basados en la arquitectura definida en la fase de &quot;Plan&quot;.&#10;Scripts de Automatización: Crear scripts de Bash o Python para pipelines de CI/CD (GitHub Actions, GitLab CI).&#10;Resolución de Errores de Despliegue: Pegar logs de error de la consola de la nube para obtener diagnósticos y soluciones rápidas.&#10;7. Document (Documentación)&#10;Cerrar el ciclo asegurando que el conocimiento perdura.&#10;&#10;Rol del LLM: Technical Writer (Redactor Técnico).&#10;Acciones Clave:&#10;Docstrings: Añadir comentarios explicativos automáticos a funciones y clases complejas.&#10;README.md: Generar la documentación del repositorio explicando cómo instalar, configurar y usar el proyecto.&#10;Release Notes: Resumir la lista de commits técnicos en notas de versión legibles para humanos o usuarios finales.&#10;Resumen del Flujo de Trabajo&#10;Pregunta (Prompting): Inicias cada fase consultando al modelo.&#10;Generación: El modelo produce un borrador (código, plan, texto).&#10;Validación Humana: Revisas que sea correcto, seguro y eficiente.&#10;Iteración: Refinas el resultado con nuevos prompts si es necesario.&#10;Integración: Incorporas el resultado al proyecto." id="84" name="Google Shape;84;g3aec18a8ae7_3_0"/>
          <p:cNvPicPr preferRelativeResize="0"/>
          <p:nvPr/>
        </p:nvPicPr>
        <p:blipFill rotWithShape="1">
          <a:blip r:embed="rId5">
            <a:alphaModFix/>
          </a:blip>
          <a:srcRect b="0" l="0" r="0" t="13043"/>
          <a:stretch/>
        </p:blipFill>
        <p:spPr>
          <a:xfrm>
            <a:off x="547650" y="1863375"/>
            <a:ext cx="19008800" cy="92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g3a624ae2d58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g3a624ae2d58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g3a624ae2d58_0_0"/>
          <p:cNvSpPr txBox="1"/>
          <p:nvPr/>
        </p:nvSpPr>
        <p:spPr>
          <a:xfrm>
            <a:off x="884150" y="776500"/>
            <a:ext cx="96192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latin typeface="Montserrat"/>
                <a:ea typeface="Montserrat"/>
                <a:cs typeface="Montserrat"/>
                <a:sym typeface="Montserrat"/>
              </a:rPr>
              <a:t>PLANEACION EXAHUSTIVA CON IA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g3a624ae2d58_0_0"/>
          <p:cNvSpPr txBox="1"/>
          <p:nvPr/>
        </p:nvSpPr>
        <p:spPr>
          <a:xfrm>
            <a:off x="4846725" y="6524150"/>
            <a:ext cx="729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Generam una imagen de un arquitecto o líder tenido o team de desarrollo planeando de manera detallada el desarrollo de un sistema de ifnrormacion" id="93" name="Google Shape;93;g3a624ae2d58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9750" y="2045725"/>
            <a:ext cx="9075800" cy="90758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g3a624ae2d58_0_0"/>
          <p:cNvSpPr txBox="1"/>
          <p:nvPr/>
        </p:nvSpPr>
        <p:spPr>
          <a:xfrm>
            <a:off x="12689575" y="8502125"/>
            <a:ext cx="3228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hlinkClick r:id="rId6"/>
              </a:rPr>
              <a:t>PROMP 3</a:t>
            </a:r>
            <a:r>
              <a:rPr lang="en-US" sz="3000"/>
              <a:t> </a:t>
            </a:r>
            <a:endParaRPr sz="3000"/>
          </a:p>
        </p:txBody>
      </p:sp>
      <p:pic>
        <p:nvPicPr>
          <p:cNvPr descr="un agente de AI de planeaciones" id="95" name="Google Shape;95;g3a624ae2d58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689575" y="3158773"/>
            <a:ext cx="48768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g3a62d1d9732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3a62d1d9732_0_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946208" cy="186337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3a62d1d9732_0_3"/>
          <p:cNvSpPr txBox="1"/>
          <p:nvPr/>
        </p:nvSpPr>
        <p:spPr>
          <a:xfrm>
            <a:off x="884150" y="776500"/>
            <a:ext cx="96192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n-US" sz="4000">
                <a:latin typeface="Montserrat"/>
                <a:ea typeface="Montserrat"/>
                <a:cs typeface="Montserrat"/>
                <a:sym typeface="Montserrat"/>
              </a:rPr>
              <a:t>PLANEACION EXAHUSTIVA CON IA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g3a62d1d9732_0_3"/>
          <p:cNvSpPr txBox="1"/>
          <p:nvPr/>
        </p:nvSpPr>
        <p:spPr>
          <a:xfrm>
            <a:off x="4846725" y="6524150"/>
            <a:ext cx="729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g3a62d1d9732_0_3"/>
          <p:cNvSpPr txBox="1"/>
          <p:nvPr/>
        </p:nvSpPr>
        <p:spPr>
          <a:xfrm>
            <a:off x="1678725" y="4373550"/>
            <a:ext cx="16654800" cy="51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100">
                <a:latin typeface="Calibri"/>
                <a:ea typeface="Calibri"/>
                <a:cs typeface="Calibri"/>
                <a:sym typeface="Calibri"/>
              </a:rPr>
              <a:t>En grupos de dos debemos revisar diferencias y coherencias, debemos encontrar por lo menos cinco diferencias.</a:t>
            </a:r>
            <a:endParaRPr sz="6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3aee1ffb01f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3aee1ffb01f_0_6"/>
          <p:cNvSpPr txBox="1"/>
          <p:nvPr/>
        </p:nvSpPr>
        <p:spPr>
          <a:xfrm>
            <a:off x="795525" y="865125"/>
            <a:ext cx="81444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VAMOS A IMPLEMENTAR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Buenas Prácticas &amp; Rules (15 min)&#10;&#10;Clean Code con IA: Cómo IA genera código más limpio que humanos&#10;SOLID Principles: IA aplicando principios automáticamente&#10;Enterprise Patterns: Repository, Service Layer, DTO patterns&#10;Code Review Standards: Métricas de calidad objetivas&#10;&#10;Patrones de Diseño Java (15 min)&#10;&#10;Creational Patterns: Factory, Builder, Singleton con IA&#10;Structural Patterns: Adapter, Decorator, Facade automation&#10;Behavioral Patterns: Observer, Strategy, Command generation&#10;Enterprise Patterns: MVC, MVP, Clean Architecture" id="111" name="Google Shape;111;g3aee1ffb01f_0_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9825" y="2028925"/>
            <a:ext cx="16224451" cy="90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g3a624ae2d58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66375" y="132952"/>
            <a:ext cx="2290138" cy="58029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3a624ae2d58_0_21"/>
          <p:cNvSpPr txBox="1"/>
          <p:nvPr/>
        </p:nvSpPr>
        <p:spPr>
          <a:xfrm>
            <a:off x="795525" y="865125"/>
            <a:ext cx="81444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VAMOS A IMPLEMENTAR</a:t>
            </a:r>
            <a:endParaRPr b="1"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QUE SE VEA MUCHO MAS FITURISTA" id="118" name="Google Shape;118;g3a624ae2d58_0_21"/>
          <p:cNvPicPr preferRelativeResize="0"/>
          <p:nvPr/>
        </p:nvPicPr>
        <p:blipFill rotWithShape="1">
          <a:blip r:embed="rId4">
            <a:alphaModFix/>
          </a:blip>
          <a:srcRect b="0" l="0" r="0" t="14229"/>
          <a:stretch/>
        </p:blipFill>
        <p:spPr>
          <a:xfrm>
            <a:off x="1959100" y="2121700"/>
            <a:ext cx="15831148" cy="755814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3a624ae2d58_0_21"/>
          <p:cNvSpPr txBox="1"/>
          <p:nvPr/>
        </p:nvSpPr>
        <p:spPr>
          <a:xfrm>
            <a:off x="632800" y="10291875"/>
            <a:ext cx="18983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u="sng">
                <a:solidFill>
                  <a:schemeClr val="hlink"/>
                </a:solidFill>
                <a:hlinkClick r:id="rId5"/>
              </a:rPr>
              <a:t>https://docs.google.com/document/d/18cJoAe_0CYxuC-rzJe_T8-eNhip4VW2MF_qRLtlmWI8/edit?usp=sharing</a:t>
            </a:r>
            <a:r>
              <a:rPr lang="en-US" sz="3000"/>
              <a:t> 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2025-11-25T14:03:09Z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2025-11-25T00:00:00Z</vt:filetime>
  </property>
  <property fmtid="{D5CDD505-2E9C-101B-9397-08002B2CF9AE}" pid="3" name="Creator">
    <vt:lpwstr>www.smallpdf.com</vt:lpwstr>
  </property>
  <property fmtid="{D5CDD505-2E9C-101B-9397-08002B2CF9AE}" pid="4" name="LastSaved">
    <vt:filetime>2025-11-25T00:00:00Z</vt:filetime>
  </property>
  <property fmtid="{D5CDD505-2E9C-101B-9397-08002B2CF9AE}" pid="5" name="Producer">
    <vt:lpwstr>3-Heights(TM) PDF Security Shell 4.8.25.2 (http://www.pdf-tools.com)</vt:lpwstr>
  </property>
</Properties>
</file>